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80" r:id="rId3"/>
    <p:sldId id="606" r:id="rId4"/>
    <p:sldId id="607" r:id="rId5"/>
    <p:sldId id="608" r:id="rId6"/>
    <p:sldId id="581" r:id="rId7"/>
    <p:sldId id="583" r:id="rId8"/>
    <p:sldId id="591" r:id="rId9"/>
    <p:sldId id="595" r:id="rId10"/>
    <p:sldId id="596" r:id="rId11"/>
    <p:sldId id="610" r:id="rId12"/>
    <p:sldId id="582" r:id="rId13"/>
    <p:sldId id="584" r:id="rId14"/>
    <p:sldId id="590" r:id="rId15"/>
    <p:sldId id="594" r:id="rId16"/>
    <p:sldId id="592" r:id="rId17"/>
    <p:sldId id="593" r:id="rId18"/>
    <p:sldId id="597" r:id="rId19"/>
    <p:sldId id="598" r:id="rId20"/>
    <p:sldId id="599" r:id="rId21"/>
    <p:sldId id="605" r:id="rId22"/>
    <p:sldId id="600" r:id="rId23"/>
    <p:sldId id="601" r:id="rId24"/>
    <p:sldId id="602" r:id="rId25"/>
    <p:sldId id="603" r:id="rId26"/>
    <p:sldId id="604" r:id="rId27"/>
    <p:sldId id="609" r:id="rId28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906"/>
    <a:srgbClr val="FF0C09"/>
    <a:srgbClr val="FF0C1B"/>
    <a:srgbClr val="07AD21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16" y="-1008"/>
      </p:cViewPr>
      <p:guideLst>
        <p:guide orient="horz" pos="2136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0EEDD086-F885-9445-9797-8405AE7AA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1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A738A289-BD4E-1C4B-9025-DF39569D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8F68C0D-AB50-8444-8BD2-12A683B70F1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85CB3D-1297-7C4F-BCE4-658EF7E7B79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3394D0-8230-304A-884B-54F25B1E146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4D19-B1B5-074F-A5B1-2AD87880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737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F713-51F7-384A-9663-5FA0228E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809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3641-02F5-F445-8F72-FA483FFF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074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6AED-57E4-D64A-9556-88FD058E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92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86F9-4141-C84C-A7ED-CEE9C600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845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ED29-F616-D642-B68C-BC6E2591D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032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08A9-880C-7E48-91C9-6F3B116C8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68848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BDF4-08EF-7A4B-ABE7-514F916B8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0317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22F4-2BB8-5A44-A6DA-CF5C49EDF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229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9BEBE-2FB6-ED45-8816-227A318A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963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CBB4-2385-694D-95CA-D70EF0E8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262"/>
      </p:ext>
    </p:extLst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3100" y="62357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D4FE45CF-135C-F54B-B24E-44877490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gradFill rotWithShape="0">
            <a:gsLst>
              <a:gs pos="0">
                <a:srgbClr val="DBFDE8"/>
              </a:gs>
              <a:gs pos="100000">
                <a:srgbClr val="91A8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84200" y="6521450"/>
            <a:ext cx="360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latin typeface="Arial" charset="0"/>
              </a:rPr>
              <a:t>Ecological Landscape Modeling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5181600"/>
            <a:ext cx="32305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5359400" y="6515100"/>
            <a:ext cx="310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600" b="1" smtClean="0">
                <a:latin typeface="Arial" charset="0"/>
              </a:rPr>
              <a:t>http://www.ecolandmod.com</a:t>
            </a:r>
          </a:p>
        </p:txBody>
      </p:sp>
      <p:pic>
        <p:nvPicPr>
          <p:cNvPr id="1033" name="Picture 8" descr="ELM_leaf_lar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408738"/>
            <a:ext cx="8255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§"/>
        <a:defRPr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6"/>
          <p:cNvSpPr>
            <a:spLocks noChangeArrowheads="1"/>
          </p:cNvSpPr>
          <p:nvPr/>
        </p:nvSpPr>
        <p:spPr bwMode="auto">
          <a:xfrm>
            <a:off x="-3916363" y="2692400"/>
            <a:ext cx="2044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5995554" y="1717675"/>
            <a:ext cx="22694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 Black" charset="0"/>
                <a:cs typeface="Arial Black" charset="0"/>
              </a:rPr>
              <a:t>SFWMD final meeting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June16, 2015</a:t>
            </a: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H. Carl Fitz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EcoLandMod, Inc.</a:t>
            </a: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1614712" y="304800"/>
            <a:ext cx="6117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Arial Black" charset="0"/>
                <a:cs typeface="Arial Black" charset="0"/>
              </a:rPr>
              <a:t>Wading Bird Habitat Suitability: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Everglades Landscape Model Applications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058863" y="5094288"/>
            <a:ext cx="2039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 Black" charset="0"/>
                <a:cs typeface="Arial Black" charset="0"/>
              </a:rPr>
              <a:t>Some of the FCE &amp;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Black" charset="0"/>
                <a:cs typeface="Arial Black" charset="0"/>
              </a:rPr>
              <a:t>related models</a:t>
            </a:r>
          </a:p>
        </p:txBody>
      </p:sp>
      <p:pic>
        <p:nvPicPr>
          <p:cNvPr id="15366" name="Picture 8" descr="EcoLandMod.com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898775"/>
            <a:ext cx="1319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Ephyra_hau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690938"/>
            <a:ext cx="2060575" cy="1287462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wca2a_elev_struc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1" y="1101700"/>
            <a:ext cx="4616450" cy="517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-132825" y="1220701"/>
            <a:ext cx="2756647" cy="3985449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Performance Measures: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Bird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Parameters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creen shot 2015-06-15 at 12.0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7" y="1149532"/>
            <a:ext cx="6756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613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Water Management – 2-17 Gauge (20 yr)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tage_217_calib_base_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052"/>
            <a:ext cx="9144000" cy="2813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0401" y="4583156"/>
            <a:ext cx="84276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 Black" charset="0"/>
                <a:cs typeface="Arial Black" charset="0"/>
              </a:rPr>
              <a:t>Simulated stage at the WCA-2A 2-17 gauge under the </a:t>
            </a:r>
          </a:p>
          <a:p>
            <a:r>
              <a:rPr lang="en-US">
                <a:latin typeface="Arial Black" charset="0"/>
                <a:cs typeface="Arial Black" charset="0"/>
              </a:rPr>
              <a:t>-- historical calibration run (what "really" happened), </a:t>
            </a:r>
          </a:p>
          <a:p>
            <a:r>
              <a:rPr lang="en-US">
                <a:latin typeface="Arial Black" charset="0"/>
                <a:cs typeface="Arial Black" charset="0"/>
              </a:rPr>
              <a:t>-- 2010 Base run (what "would have" happened if current ops etc. were used), and  </a:t>
            </a:r>
          </a:p>
          <a:p>
            <a:r>
              <a:rPr lang="en-US">
                <a:latin typeface="Arial Black" charset="0"/>
                <a:cs typeface="Arial Black" charset="0"/>
              </a:rPr>
              <a:t>-- current stage regulation schedule target at the 2-17 gauge</a:t>
            </a:r>
          </a:p>
        </p:txBody>
      </p:sp>
    </p:spTree>
    <p:extLst>
      <p:ext uri="{BB962C8B-B14F-4D97-AF65-F5344CB8AC3E}">
        <p14:creationId xmlns:p14="http://schemas.microsoft.com/office/powerpoint/2010/main" val="7434831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Water Management – 2-17 Gauge (36yr)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tage_2-17_1965_2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80"/>
            <a:ext cx="9144000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058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Water Management – 2-17 Gauge (5 of 36 yr)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Stage_2-17_1968_19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40"/>
            <a:ext cx="9144000" cy="2813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1" descr="2A-17 regulationSchedu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93" y="4173982"/>
            <a:ext cx="2954337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3838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19396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Basin Water Budgets,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2010BASE vs CurrentSchedule (36yr)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WaterBudget_BASE_currentSched_BirdSch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" y="2857500"/>
            <a:ext cx="9041130" cy="1120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10828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624"/>
            <a:ext cx="7772400" cy="1319396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Annual Basin Budgets,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CurrentSchedule vs BirdSchedule 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creen shot 2015-06-15 at 11.4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13" y="1053599"/>
            <a:ext cx="6433121" cy="5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105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89" y="0"/>
            <a:ext cx="2693675" cy="3460636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Wading Bird Performance Measure Summary: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Annual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creen shot 2015-06-15 at 11.37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39" y="230918"/>
            <a:ext cx="5590983" cy="62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516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89" y="0"/>
            <a:ext cx="2693675" cy="3460636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Wading Bird Performance Measure Summary: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Monthly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Screen shot 2015-06-15 at 11.46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91" y="283399"/>
            <a:ext cx="5549773" cy="61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863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04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Bird Performance Measure: Depth Classes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1099090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5481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birdSched_IC2003-currentSched_IC2003.Raw.WBdepth19940129_thresh1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2" y="1538608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624" y="631730"/>
            <a:ext cx="90147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latin typeface="Arial"/>
                <a:cs typeface="Arial"/>
              </a:rPr>
              <a:t>Map header (yellow highlight) label-syntax: </a:t>
            </a:r>
            <a:r>
              <a:rPr lang="en-US" sz="900" b="1">
                <a:latin typeface="Arial"/>
                <a:cs typeface="Arial"/>
              </a:rPr>
              <a:t>ScenarioName.TemporalStatistic.VariableName_DateOfOutput</a:t>
            </a:r>
            <a:r>
              <a:rPr lang="en-US" sz="900">
                <a:latin typeface="Arial"/>
                <a:cs typeface="Arial"/>
              </a:rPr>
              <a:t>; </a:t>
            </a:r>
          </a:p>
          <a:p>
            <a:r>
              <a:rPr lang="en-US" sz="900">
                <a:latin typeface="Arial"/>
                <a:cs typeface="Arial"/>
              </a:rPr>
              <a:t>the temporal statistics are either </a:t>
            </a:r>
            <a:r>
              <a:rPr lang="en-US" sz="900" b="1">
                <a:latin typeface="Arial"/>
                <a:cs typeface="Arial"/>
              </a:rPr>
              <a:t>Raw</a:t>
            </a:r>
            <a:r>
              <a:rPr lang="en-US" sz="900">
                <a:latin typeface="Arial"/>
                <a:cs typeface="Arial"/>
              </a:rPr>
              <a:t> (raw output, no summary), </a:t>
            </a:r>
            <a:r>
              <a:rPr lang="en-US" sz="900" b="1">
                <a:latin typeface="Arial"/>
                <a:cs typeface="Arial"/>
              </a:rPr>
              <a:t>MeanRaw</a:t>
            </a:r>
            <a:r>
              <a:rPr lang="en-US" sz="900">
                <a:latin typeface="Arial"/>
                <a:cs typeface="Arial"/>
              </a:rPr>
              <a:t> (daily mean over a 30d bin), </a:t>
            </a:r>
            <a:r>
              <a:rPr lang="en-US" sz="900" b="1">
                <a:latin typeface="Arial"/>
                <a:cs typeface="Arial"/>
              </a:rPr>
              <a:t>MeanPOS</a:t>
            </a:r>
            <a:r>
              <a:rPr lang="en-US" sz="900">
                <a:latin typeface="Arial"/>
                <a:cs typeface="Arial"/>
              </a:rPr>
              <a:t> (mean over the 36yr Period Of Simulation), </a:t>
            </a:r>
            <a:r>
              <a:rPr lang="en-US" sz="900" b="1">
                <a:latin typeface="Arial"/>
                <a:cs typeface="Arial"/>
              </a:rPr>
              <a:t>GeoMeanAnn</a:t>
            </a:r>
            <a:r>
              <a:rPr lang="en-US" sz="900">
                <a:latin typeface="Arial"/>
                <a:cs typeface="Arial"/>
              </a:rPr>
              <a:t> (annual geometric mean), or for calculated rates - the </a:t>
            </a:r>
            <a:r>
              <a:rPr lang="en-US" sz="900" b="1">
                <a:latin typeface="Arial"/>
                <a:cs typeface="Arial"/>
              </a:rPr>
              <a:t>rate between a beginning-date and ending-date </a:t>
            </a:r>
            <a:r>
              <a:rPr lang="en-US" sz="900">
                <a:latin typeface="Arial"/>
                <a:cs typeface="Arial"/>
              </a:rPr>
              <a:t>(for P accumulation and peat accretion rates).</a:t>
            </a:r>
          </a:p>
        </p:txBody>
      </p:sp>
    </p:spTree>
    <p:extLst>
      <p:ext uri="{BB962C8B-B14F-4D97-AF65-F5344CB8AC3E}">
        <p14:creationId xmlns:p14="http://schemas.microsoft.com/office/powerpoint/2010/main" val="189349953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Bird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Recession Rate Classes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birdSched_IC2003-currentSched_IC2003.Raw.WBrecc19940129_thresh1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8" y="1473772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04735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Project Goals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36638"/>
            <a:ext cx="7772400" cy="1812925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Evaluate ecological responses to changes in WCA-2A regulation schedule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How will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soils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respond?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How will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vegetation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respond?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How will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wading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birds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respond?</a:t>
            </a: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1139" name="Picture 1" descr="2A-17 regulationSche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2505075"/>
            <a:ext cx="2954337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4724400"/>
            <a:ext cx="7772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Developed new wading bird suitability module</a:t>
            </a:r>
          </a:p>
          <a:p>
            <a:pPr lvl="1"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Used only hydrologic drivers for this iteration</a:t>
            </a:r>
          </a:p>
          <a:p>
            <a:pPr lvl="1"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Determine feasibility of integrating other ecological drivers </a:t>
            </a:r>
          </a:p>
          <a:p>
            <a:pPr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Exploratory “proof-of-concept” set of model experiments</a:t>
            </a: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1141" name="Rectangle 4"/>
          <p:cNvSpPr txBox="1">
            <a:spLocks noChangeArrowheads="1"/>
          </p:cNvSpPr>
          <p:nvPr/>
        </p:nvSpPr>
        <p:spPr bwMode="auto">
          <a:xfrm>
            <a:off x="685800" y="3095625"/>
            <a:ext cx="43640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 b="1">
                <a:latin typeface="Arial" charset="0"/>
                <a:cs typeface="Arial" charset="0"/>
              </a:rPr>
              <a:t>Compare responses between current vs modified 2-17 gauge regulation schedule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 Accumulation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birdSched_IC2003-currentSched_IC2003.19901226.19951225.P_SUM_CELL_thresh50_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7" y="1442287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7991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 Accumulation: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reflux from high initial-P soils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creen shot 2015-06-15 at 1.1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" y="1191169"/>
            <a:ext cx="8493294" cy="248976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02983" y="3544728"/>
            <a:ext cx="178155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Upstream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00206" y="3560680"/>
            <a:ext cx="178155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Downstream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13" y="3409376"/>
            <a:ext cx="2985156" cy="3097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78" y="4262433"/>
            <a:ext cx="1524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2795" y="4290374"/>
            <a:ext cx="1970031" cy="12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Arial" charset="0"/>
                <a:cs typeface="Arial" charset="0"/>
              </a:rPr>
              <a:t>Basin-wide atmospheric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Arial" charset="0"/>
                <a:cs typeface="Arial" charset="0"/>
              </a:rPr>
              <a:t>load =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Arial" charset="0"/>
                <a:cs typeface="Arial" charset="0"/>
              </a:rPr>
              <a:t>25 mg/m</a:t>
            </a:r>
            <a:r>
              <a:rPr lang="en-US" altLang="ja-JP" sz="16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Arial" charset="0"/>
                <a:cs typeface="Arial" charset="0"/>
              </a:rPr>
              <a:t>/yr	</a:t>
            </a:r>
            <a:endParaRPr lang="en-US" sz="16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775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Soil P Concentration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birdSched_IC2003-currentSched_IC2003.Raw.TPtoSOILAvg19951220_thresh400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" y="1442283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371300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Surface Water P Concentration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birdSched_IC2003-currentSched_IC2003.GeoMeanAnn.TPSfWatAvg19951220_thresh10_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7" y="1452779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699479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Habitat Type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birdSched_IC2003-currentSched_IC2003.Raw.HAB19951225_thresh11_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1452780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099783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Macrophyte Biomass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birdSched_IC2003-currentSched_IC2003.MeanRaw.Mac_totBioAvg19951220_thresh200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5" y="1421291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144603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Example Other-Eco Performance Measure: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Peat accretion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317500" y="973138"/>
            <a:ext cx="84709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	CurrentSched	           Bird – Current		BirdSched	</a:t>
            </a:r>
            <a:endParaRPr lang="en-US" sz="18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55838" y="6002338"/>
            <a:ext cx="43132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Yellow/Brown Difference =</a:t>
            </a:r>
          </a:p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rgbClr val="000000"/>
                </a:solidFill>
                <a:latin typeface="Arial" charset="0"/>
                <a:cs typeface="Arial" charset="0"/>
              </a:rPr>
              <a:t>BirdSched higher than CurrentSched</a:t>
            </a:r>
            <a:endParaRPr lang="en-US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birdSched_IC2003-currentSched_IC2003.19650101.20001223.SED_ELEV_thresh0.25_2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1431787"/>
            <a:ext cx="8382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5022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616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Wading Bird Suitability Project: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General Observations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1141" name="Rectangle 4"/>
          <p:cNvSpPr txBox="1">
            <a:spLocks noChangeArrowheads="1"/>
          </p:cNvSpPr>
          <p:nvPr/>
        </p:nvSpPr>
        <p:spPr bwMode="auto">
          <a:xfrm>
            <a:off x="517881" y="964895"/>
            <a:ext cx="7448031" cy="150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 b="1">
                <a:latin typeface="Arial" charset="0"/>
                <a:cs typeface="Arial" charset="0"/>
              </a:rPr>
              <a:t>Current Schedule vs. SFWMM 2010 Base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Base had 3X more water flows into-out-of basin than necessary for maintaining 2-17 gauge regulation  stage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Those flows associated with outflows to NE WCA-3A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3841" y="2355851"/>
            <a:ext cx="7998816" cy="259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 b="1">
                <a:latin typeface="Arial" charset="0"/>
                <a:cs typeface="Arial" charset="0"/>
              </a:rPr>
              <a:t>Bird Schedule vs. Current Schedule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BirdSched requires less total water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BirdSched generally more suitable recession rates, but generally less suitable (deeper) depths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… but those deeper depths probably more suitable to support other ecosystem dynamics…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Both generally similar regarding phosphorus, soils, &amp; vegetation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07311" y="4633548"/>
            <a:ext cx="7935835" cy="150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 b="1">
                <a:latin typeface="Arial" charset="0"/>
                <a:cs typeface="Arial" charset="0"/>
              </a:rPr>
              <a:t>Future development/application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Improve depth distributions (&amp; wading bird suitability) by using stage targets in north &amp; south (instead of 1 central gauge)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Incorporate “hooks” to affect birds by vegetation density, fish indices (planning to incorporate Trexler stat model)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Make regional evaluations of bird suitability</a:t>
            </a:r>
          </a:p>
        </p:txBody>
      </p:sp>
    </p:spTree>
    <p:extLst>
      <p:ext uri="{BB962C8B-B14F-4D97-AF65-F5344CB8AC3E}">
        <p14:creationId xmlns:p14="http://schemas.microsoft.com/office/powerpoint/2010/main" val="246169753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ELMwca2a Application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36637"/>
            <a:ext cx="7772400" cy="2007281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Maps: WCA-2A basin, 500 m grid scale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Initial land elevation: 2003 USGS HAED 400 m data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Initial soils: Future scenarios - 2003 UF soil mapping project      Historical calibration – 1991 Reddy, backward extrapolation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Initial cattail extent: Future scenarios – 2003 Zweig             Historical calibration – 1982 Rutchey</a:t>
            </a: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4724400"/>
            <a:ext cx="7772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Consumer (wading bird suitability) module</a:t>
            </a:r>
          </a:p>
          <a:p>
            <a:pPr lvl="1"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Used only hydrologic drivers for this iteration</a:t>
            </a:r>
          </a:p>
          <a:p>
            <a:pPr lvl="1"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Calculate 2-wk recession rate</a:t>
            </a:r>
          </a:p>
          <a:p>
            <a:pPr lvl="1"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Classify suitability of surface water depth, recession rates during bird breeding season</a:t>
            </a: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1141" name="Rectangle 4"/>
          <p:cNvSpPr txBox="1">
            <a:spLocks noChangeArrowheads="1"/>
          </p:cNvSpPr>
          <p:nvPr/>
        </p:nvSpPr>
        <p:spPr bwMode="auto">
          <a:xfrm>
            <a:off x="685799" y="3095625"/>
            <a:ext cx="7448031" cy="16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9" tIns="45714" rIns="91429" bIns="45714"/>
          <a:lstStyle>
            <a:lvl1pPr marL="342900" indent="-3429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000" b="1">
                <a:latin typeface="Arial" charset="0"/>
                <a:cs typeface="Arial" charset="0"/>
              </a:rPr>
              <a:t>Boundary conditions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Rainfall: Future scenarios - 1965-2000 SFWMM grid-IO  Historical calibration – 1981-2000 SFWMM grid-IO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TP inflow concentrations: Future scenarios – fixed 10 ppb   Historical calibration – 1981-2000 DBHydro observed data</a:t>
            </a:r>
          </a:p>
        </p:txBody>
      </p:sp>
    </p:spTree>
    <p:extLst>
      <p:ext uri="{BB962C8B-B14F-4D97-AF65-F5344CB8AC3E}">
        <p14:creationId xmlns:p14="http://schemas.microsoft.com/office/powerpoint/2010/main" val="384955337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ELMwca2a Application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statsStage_ELM2.9wca2_500_calib2.9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7" y="2582082"/>
            <a:ext cx="4198620" cy="3326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tats_TPgeo_ELM2.9wca2_500_calib2.9T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99" y="2564703"/>
            <a:ext cx="4221758" cy="3356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095115" y="2107250"/>
            <a:ext cx="2788133" cy="6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Stage calibration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298680" y="1934270"/>
            <a:ext cx="2788133" cy="6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Surface water TP conc. calibration</a:t>
            </a:r>
          </a:p>
        </p:txBody>
      </p:sp>
    </p:spTree>
    <p:extLst>
      <p:ext uri="{BB962C8B-B14F-4D97-AF65-F5344CB8AC3E}">
        <p14:creationId xmlns:p14="http://schemas.microsoft.com/office/powerpoint/2010/main" val="136840381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81671" y="328519"/>
            <a:ext cx="5002628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ELMwca2a Application: Consumer Module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ConsumerMo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42" y="1160258"/>
            <a:ext cx="3992389" cy="5221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93660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Future Scenarios: Water Management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799" y="1036637"/>
            <a:ext cx="8021902" cy="5185241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Stage regulation methods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Inflow sources: STA-2, S-10A-E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Outflow sources: S-11A-C, S144-146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Evaluate time-varying Target stage (NGVD ‘29) at WCA-2A 2-17 gauge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Inflow when stage &lt; (Target - Offset) {2 cm Offset}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Outflow when stage &gt; (Target + Offset) {2 cm Offset}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All Inflow magnitudes assume unlimited sources (i.e., no limits of water availability, or water quality, for inflows)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All Outflow magnitudes assume unconstrained flows allowed into receiving basins (i.e., no limits to water outflows)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The “Bird_structOnly” run has no rainfall, ET, or groundwater inflows/outflows – thus represents the rate at which the basin can be managed to meet the stage Target w/o natural variability.</a:t>
            </a:r>
          </a:p>
        </p:txBody>
      </p:sp>
    </p:spTree>
    <p:extLst>
      <p:ext uri="{BB962C8B-B14F-4D97-AF65-F5344CB8AC3E}">
        <p14:creationId xmlns:p14="http://schemas.microsoft.com/office/powerpoint/2010/main" val="407507796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Scenarios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799" y="1036637"/>
            <a:ext cx="8021902" cy="5185241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Bird_structOnly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No natural nor SFWMM boundary conditions (i.e., no rainfall, ET, structure, nor groundwater flows)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Only ELM-calculated water control structure flows have inflow into/out-of the model domain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BASE2010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All water management driven by SFWMM v6.6 2010BASE 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birdSched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ELM-calculated water control structure flows, using the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proposed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water management schedule for 2-17 gauge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SFWMM v6.6 2010BASE stage boundary conditions (drives any groundwater flows)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currentSched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ELM-calculated water control structure flows, using the    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current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water management schedule for 2-17 gauge</a:t>
            </a:r>
          </a:p>
          <a:p>
            <a:pPr lvl="1"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SFWMM v6.6 2010BASE stage boundary conditions (drives any groundwater flows)</a:t>
            </a:r>
          </a:p>
          <a:p>
            <a:pPr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8718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Scenarios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5" y="2447886"/>
            <a:ext cx="8724189" cy="20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235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0" y="1220701"/>
            <a:ext cx="2756647" cy="3985449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Performance Measures: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All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Screen shot 2015-06-15 at 12.0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40" y="220423"/>
            <a:ext cx="6294208" cy="6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921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Chimera:Applications:Microsoft Office 98:Templates:Blank Presentation</Template>
  <TotalTime>12589</TotalTime>
  <Words>1046</Words>
  <Application>Microsoft Macintosh PowerPoint</Application>
  <PresentationFormat>On-screen Show (4:3)</PresentationFormat>
  <Paragraphs>152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PowerPoint Presentation</vt:lpstr>
      <vt:lpstr>Project Goals</vt:lpstr>
      <vt:lpstr>ELMwca2a Application</vt:lpstr>
      <vt:lpstr>ELMwca2a Application</vt:lpstr>
      <vt:lpstr>ELMwca2a Application: Consumer Module</vt:lpstr>
      <vt:lpstr>Future Scenarios: Water Management</vt:lpstr>
      <vt:lpstr>Scenarios</vt:lpstr>
      <vt:lpstr>Scenarios</vt:lpstr>
      <vt:lpstr>Performance Measures: All</vt:lpstr>
      <vt:lpstr>Performance Measures: Bird  Parameters</vt:lpstr>
      <vt:lpstr>Water Management – 2-17 Gauge (20 yr)</vt:lpstr>
      <vt:lpstr>Water Management – 2-17 Gauge (36yr)</vt:lpstr>
      <vt:lpstr>Water Management – 2-17 Gauge (5 of 36 yr)</vt:lpstr>
      <vt:lpstr>Basin Water Budgets,  2010BASE vs CurrentSchedule (36yr)</vt:lpstr>
      <vt:lpstr>Annual Basin Budgets,  CurrentSchedule vs BirdSchedule </vt:lpstr>
      <vt:lpstr>Wading Bird Performance Measure Summary: Annual</vt:lpstr>
      <vt:lpstr>Wading Bird Performance Measure Summary: Monthly</vt:lpstr>
      <vt:lpstr>Example Bird Performance Measure: Depth Classes</vt:lpstr>
      <vt:lpstr>Example Bird Performance Measure: Recession Rate Classes</vt:lpstr>
      <vt:lpstr>Example Other-Eco Performance Measure: P Accumulation</vt:lpstr>
      <vt:lpstr>P Accumulation:  reflux from high initial-P soils</vt:lpstr>
      <vt:lpstr>Example Other-Eco Performance Measure: Soil P Concentration</vt:lpstr>
      <vt:lpstr>Example Other-Eco Performance Measure: Surface Water P Concentration</vt:lpstr>
      <vt:lpstr>Example Other-Eco Performance Measure: Habitat Type</vt:lpstr>
      <vt:lpstr>Example Other-Eco Performance Measure: Macrophyte Biomass</vt:lpstr>
      <vt:lpstr>Example Other-Eco Performance Measure: Peat accretion</vt:lpstr>
      <vt:lpstr>Wading Bird Suitability Project: General Observations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Integrated assessment of hydrology, biogeochemistry, and biology</dc:title>
  <dc:creator>Carl Fitz</dc:creator>
  <cp:lastModifiedBy>Carl Fitz</cp:lastModifiedBy>
  <cp:revision>556</cp:revision>
  <cp:lastPrinted>2003-08-27T11:48:19Z</cp:lastPrinted>
  <dcterms:created xsi:type="dcterms:W3CDTF">2010-06-06T17:21:55Z</dcterms:created>
  <dcterms:modified xsi:type="dcterms:W3CDTF">2015-08-27T14:44:13Z</dcterms:modified>
</cp:coreProperties>
</file>